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73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680" r:id="rId19"/>
    <p:sldId id="1165" r:id="rId20"/>
    <p:sldId id="681" r:id="rId21"/>
    <p:sldId id="1172" r:id="rId22"/>
    <p:sldId id="1173" r:id="rId23"/>
    <p:sldId id="710" r:id="rId24"/>
    <p:sldId id="1171" r:id="rId25"/>
    <p:sldId id="1169" r:id="rId26"/>
    <p:sldId id="708" r:id="rId27"/>
    <p:sldId id="1166" r:id="rId28"/>
    <p:sldId id="1167" r:id="rId29"/>
    <p:sldId id="1168" r:id="rId30"/>
    <p:sldId id="707" r:id="rId32"/>
    <p:sldId id="711" r:id="rId33"/>
    <p:sldId id="712" r:id="rId34"/>
    <p:sldId id="718" r:id="rId35"/>
    <p:sldId id="719" r:id="rId36"/>
    <p:sldId id="720" r:id="rId37"/>
    <p:sldId id="721" r:id="rId38"/>
    <p:sldId id="722" r:id="rId39"/>
    <p:sldId id="1177" r:id="rId40"/>
    <p:sldId id="1178" r:id="rId41"/>
    <p:sldId id="1179" r:id="rId42"/>
    <p:sldId id="1180" r:id="rId43"/>
    <p:sldId id="1181" r:id="rId44"/>
    <p:sldId id="1208" r:id="rId45"/>
    <p:sldId id="1209" r:id="rId46"/>
    <p:sldId id="1210" r:id="rId47"/>
    <p:sldId id="1182" r:id="rId48"/>
    <p:sldId id="1211" r:id="rId49"/>
    <p:sldId id="1213" r:id="rId50"/>
    <p:sldId id="1214" r:id="rId51"/>
    <p:sldId id="1215" r:id="rId52"/>
    <p:sldId id="1216" r:id="rId53"/>
    <p:sldId id="1217" r:id="rId54"/>
    <p:sldId id="1218" r:id="rId55"/>
    <p:sldId id="1219" r:id="rId56"/>
    <p:sldId id="1220" r:id="rId57"/>
    <p:sldId id="1221" r:id="rId58"/>
    <p:sldId id="1222" r:id="rId59"/>
    <p:sldId id="1223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232" r:id="rId69"/>
    <p:sldId id="1233" r:id="rId70"/>
    <p:sldId id="1236" r:id="rId71"/>
    <p:sldId id="123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Prompts Engineering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1369695" y="2359660"/>
          <a:ext cx="90201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08920" imgH="2796540" progId="Paint.Picture">
                  <p:embed/>
                </p:oleObj>
              </mc:Choice>
              <mc:Fallback>
                <p:oleObj name="" r:id="rId1" imgW="10408920" imgH="27965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9695" y="2359660"/>
                        <a:ext cx="9020175" cy="240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3200"/>
              <a:t>Prompt engineering is the process of refining prompts for generative AI services to create text or images. </a:t>
            </a:r>
            <a:endParaRPr lang="en-US" sz="3200"/>
          </a:p>
          <a:p>
            <a:r>
              <a:rPr lang="en-US" sz="3200"/>
              <a:t>It involves writing, refining, and optimizing inputs to encourage these AI systems to generate specific, high-quality outputs. </a:t>
            </a:r>
            <a:endParaRPr lang="en-US" sz="3200"/>
          </a:p>
          <a:p>
            <a:r>
              <a:rPr lang="en-US" sz="3200"/>
              <a:t>By crafting thoughtful prompts, prompt engineers help these models better comprehend and respond to a wide range of queries, from simple to highly technical ones. </a:t>
            </a: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</a:t>
            </a:r>
            <a:endParaRPr lang="en-US"/>
          </a:p>
          <a:p>
            <a:endParaRPr lang="en-US"/>
          </a:p>
          <a:p>
            <a:r>
              <a:rPr lang="en-US"/>
              <a:t>tips:</a:t>
            </a:r>
            <a:endParaRPr lang="en-US"/>
          </a:p>
          <a:p>
            <a:pPr lvl="1"/>
            <a:r>
              <a:rPr lang="en-US"/>
              <a:t>do not overthink about the intial promp</a:t>
            </a:r>
            <a:endParaRPr lang="en-US"/>
          </a:p>
          <a:p>
            <a:pPr lvl="2"/>
            <a:r>
              <a:rPr lang="en-US" sz="2000"/>
              <a:t>just try something and improve </a:t>
            </a:r>
            <a:r>
              <a:rPr lang="en-US"/>
              <a:t> </a:t>
            </a:r>
            <a:endParaRPr lang="en-US"/>
          </a:p>
          <a:p>
            <a:pPr lvl="1"/>
            <a:r>
              <a:rPr lang="en-US">
                <a:sym typeface="+mn-ea"/>
              </a:rPr>
              <a:t>be clear and specifc </a:t>
            </a:r>
            <a:endParaRPr lang="en-US"/>
          </a:p>
          <a:p>
            <a:pPr lvl="1"/>
            <a:r>
              <a:rPr lang="en-US">
                <a:sym typeface="+mn-ea"/>
              </a:rPr>
              <a:t>analyze why result is not good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pPr lvl="1"/>
            <a:r>
              <a:rPr lang="en-US"/>
              <a:t>Step 1: Come up with 5 fun, joyful words that relate to cats.</a:t>
            </a:r>
            <a:endParaRPr lang="en-US"/>
          </a:p>
          <a:p>
            <a:pPr lvl="1"/>
            <a:r>
              <a:rPr lang="en-US"/>
              <a:t>Step 2: For each word, come up with a rhyming name for a toy.</a:t>
            </a:r>
            <a:endParaRPr lang="en-US"/>
          </a:p>
          <a:p>
            <a:pPr lvl="1"/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pPr lvl="1"/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endParaRPr lang="en-US"/>
          </a:p>
          <a:p>
            <a:r>
              <a:rPr lang="en-US"/>
              <a:t>Iterative prompt development </a:t>
            </a:r>
            <a:endParaRPr lang="en-US"/>
          </a:p>
          <a:p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Prompt example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40640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one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one </a:t>
            </a:r>
            <a:r>
              <a:rPr lang="en-US"/>
              <a:t>shot learning is good!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few </a:t>
            </a:r>
            <a:r>
              <a:rPr lang="en-US"/>
              <a:t>shots learning is good! 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4255" cy="1325880"/>
          </a:xfrm>
        </p:spPr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320165"/>
            <a:ext cx="5417820" cy="509651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600"/>
              <a:t>Use the following format: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Question: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question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Student's solution: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student's solution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Actual solution: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steps to work out the solution and your solution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......</a:t>
            </a:r>
            <a:endParaRPr lang="en-US" sz="16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320165"/>
            <a:ext cx="5663565" cy="5096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Your task is to determine if the student's solution \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is correct or not.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To solve the problem do the following: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 First, work out your own solution to the problem including the final total.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 Then compare your solution to the student's solution \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and evaluate if the student's solution is correct or not.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Don't decide if the student's solution is correct until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you have done the problem yourself.</a:t>
            </a:r>
            <a:endParaRPr 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9620"/>
          </a:xfrm>
        </p:spPr>
        <p:txBody>
          <a:bodyPr>
            <a:normAutofit lnSpcReduction="20000"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>
              <a:sym typeface="+mn-ea"/>
            </a:endParaRPr>
          </a:p>
          <a:p>
            <a:pPr lvl="0"/>
            <a:r>
              <a:rPr lang="en-US" sz="3265">
                <a:sym typeface="+mn-ea"/>
              </a:rPr>
              <a:t>Example: Ideogram </a:t>
            </a:r>
            <a:endParaRPr lang="en-US" sz="3265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 b="1"/>
              <a:t>Explain a Concept</a:t>
            </a:r>
            <a:r>
              <a:rPr lang="en-US" sz="2400"/>
              <a:t>: "Explain the theory of relativity in detail, including its historical background, key principles, and implications."</a:t>
            </a:r>
            <a:endParaRPr lang="en-US" sz="2400"/>
          </a:p>
          <a:p>
            <a:r>
              <a:rPr lang="en-US" sz="2400" b="1"/>
              <a:t>Describe a Process</a:t>
            </a:r>
            <a:r>
              <a:rPr lang="en-US" sz="2400"/>
              <a:t>: "Describe the process of photosynthesis, detailing each step and its significance in the overall mechanism."</a:t>
            </a:r>
            <a:endParaRPr lang="en-US" sz="2400"/>
          </a:p>
          <a:p>
            <a:r>
              <a:rPr lang="en-US" sz="2400" b="1"/>
              <a:t>Historical Analysis</a:t>
            </a:r>
            <a:r>
              <a:rPr lang="en-US" sz="2400"/>
              <a:t>: "Analyze the causes and effects of the Industrial Revolution, highlighting the key changes it brought to society and the economy."</a:t>
            </a:r>
            <a:endParaRPr lang="en-US" sz="2400"/>
          </a:p>
          <a:p>
            <a:r>
              <a:rPr lang="en-US" sz="2400" b="1"/>
              <a:t>Comparative Analysis</a:t>
            </a:r>
            <a:r>
              <a:rPr lang="en-US" sz="2400"/>
              <a:t>: "Compare and contrast the philosophies of existentialism and nihilism, discussing their origins, main proponents, and impact on modern thought."</a:t>
            </a:r>
            <a:endParaRPr lang="en-US" sz="2400"/>
          </a:p>
          <a:p>
            <a:r>
              <a:rPr lang="en-US" sz="2400" b="1"/>
              <a:t>Technical Explanation</a:t>
            </a:r>
            <a:r>
              <a:rPr lang="en-US" sz="2400"/>
              <a:t>: "Provide a detailed explanation of blockchain technology, including its structure, functionality, and potential applications."</a:t>
            </a:r>
            <a:endParaRPr 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86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about the information that need to be filled, and I will respond to your questions, after you complete questioning for all the required information, fill the form for me.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XXX) il 15/10/19xx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resources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https://platform.openai.com/docs/examples </a:t>
            </a:r>
            <a:endParaRPr lang="en-US"/>
          </a:p>
          <a:p>
            <a:r>
              <a:rPr lang="en-US"/>
              <a:t>https://github.com/ncwilson78/System-Prompt-Library</a:t>
            </a:r>
            <a:endParaRPr lang="en-US"/>
          </a:p>
          <a:p>
            <a:r>
              <a:rPr lang="en-US"/>
              <a:t>https://github.com/motazsaad/Generative-AI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506"/>
          <a:stretch>
            <a:fillRect/>
          </a:stretch>
        </p:blipFill>
        <p:spPr>
          <a:xfrm>
            <a:off x="0" y="981710"/>
            <a:ext cx="12192000" cy="53962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25345" y="37465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>
                <a:sym typeface="+mn-ea"/>
              </a:rPr>
              <a:t>What is a prompt? </a:t>
            </a:r>
            <a:endParaRPr lang="en-US" sz="32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15583</Words>
  <Application>WPS Presentation</Application>
  <PresentationFormat>Widescreen</PresentationFormat>
  <Paragraphs>424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Generative AI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Experiment and iterate</vt:lpstr>
      <vt:lpstr>Iterative process</vt:lpstr>
      <vt:lpstr>Tips for prompting</vt:lpstr>
      <vt:lpstr>Be detailed and specific </vt:lpstr>
      <vt:lpstr>Guide the model to think through its answer</vt:lpstr>
      <vt:lpstr>Prompt Engineering Principles </vt:lpstr>
      <vt:lpstr>Principles of prompting </vt:lpstr>
      <vt:lpstr>clear instructions </vt:lpstr>
      <vt:lpstr>Prompt example </vt:lpstr>
      <vt:lpstr>In-context learning (ICL) - zero shot inference</vt:lpstr>
      <vt:lpstr>In-context learning (ICL) - one shots inference</vt:lpstr>
      <vt:lpstr>In-context learning (ICL) - few shots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More resources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280</cp:revision>
  <dcterms:created xsi:type="dcterms:W3CDTF">2024-07-10T06:40:00Z</dcterms:created>
  <dcterms:modified xsi:type="dcterms:W3CDTF">2025-02-14T14:34:57Z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2057-12.2.0.19821</vt:lpwstr>
  </property>
</Properties>
</file>